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6"/>
  </p:notesMasterIdLst>
  <p:handoutMasterIdLst>
    <p:handoutMasterId r:id="rId27"/>
  </p:handoutMasterIdLst>
  <p:sldIdLst>
    <p:sldId id="670" r:id="rId4"/>
    <p:sldId id="1719" r:id="rId5"/>
    <p:sldId id="1670" r:id="rId6"/>
    <p:sldId id="3125" r:id="rId7"/>
    <p:sldId id="3468" r:id="rId8"/>
    <p:sldId id="3470" r:id="rId9"/>
    <p:sldId id="3474" r:id="rId10"/>
    <p:sldId id="3471" r:id="rId11"/>
    <p:sldId id="3469" r:id="rId12"/>
    <p:sldId id="3455" r:id="rId13"/>
    <p:sldId id="3472" r:id="rId14"/>
    <p:sldId id="3477" r:id="rId15"/>
    <p:sldId id="3456" r:id="rId16"/>
    <p:sldId id="3457" r:id="rId17"/>
    <p:sldId id="3458" r:id="rId18"/>
    <p:sldId id="3459" r:id="rId19"/>
    <p:sldId id="3475" r:id="rId20"/>
    <p:sldId id="3476" r:id="rId21"/>
    <p:sldId id="3461" r:id="rId22"/>
    <p:sldId id="3473" r:id="rId23"/>
    <p:sldId id="3478" r:id="rId24"/>
    <p:sldId id="1884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70"/>
            <p14:sldId id="3474"/>
            <p14:sldId id="3471"/>
            <p14:sldId id="3469"/>
            <p14:sldId id="3455"/>
            <p14:sldId id="3472"/>
            <p14:sldId id="3477"/>
            <p14:sldId id="3456"/>
            <p14:sldId id="3457"/>
            <p14:sldId id="3458"/>
            <p14:sldId id="3459"/>
            <p14:sldId id="3475"/>
            <p14:sldId id="3476"/>
            <p14:sldId id="3461"/>
            <p14:sldId id="3473"/>
            <p14:sldId id="3478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12752-FB69-41C7-9BBD-8E112A5F5CEC}" v="10" dt="2019-12-31T01:15:09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1045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Training Optimal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tune hyperparameters in Azure Machine Learning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Automated Machine Learning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Hyperparameter tuning works well to optimize performance when an algorithm is already selected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Automated Machine Learning works well to find the best algorithm and preprocessing options for your data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to try different model optimization techniques based on data and target metric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Train a model using hyperparameter tuning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Train a model using Automated Machine Learning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8A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Tuning Hyperparameters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440AC9-2A86-4E81-A8A8-93902927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Reviewing Hyperdrive Runs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A673E-8CB2-4FFB-8110-6616BAF1C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81227"/>
          </a:xfrm>
        </p:spPr>
        <p:txBody>
          <a:bodyPr/>
          <a:lstStyle/>
          <a:p>
            <a:r>
              <a:rPr lang="en-US" dirty="0"/>
              <a:t>Monitor runs in Azure Machine Learning studio or widget</a:t>
            </a:r>
          </a:p>
          <a:p>
            <a:r>
              <a:rPr lang="en-US" dirty="0"/>
              <a:t>Hyperdrive runs initiate child-runs for each hyperparameter combination: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all runs by performance metric: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best-performing run: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E9E85-C9D5-4B68-BED9-0D902F01629B}"/>
              </a:ext>
            </a:extLst>
          </p:cNvPr>
          <p:cNvSpPr/>
          <p:nvPr/>
        </p:nvSpPr>
        <p:spPr bwMode="auto">
          <a:xfrm>
            <a:off x="653823" y="5955648"/>
            <a:ext cx="10508637" cy="51955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hyperdrive_run.get_best_run_by_primary_metric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13393-4A18-47D5-984E-5BED5DC77F21}"/>
              </a:ext>
            </a:extLst>
          </p:cNvPr>
          <p:cNvSpPr/>
          <p:nvPr/>
        </p:nvSpPr>
        <p:spPr bwMode="auto">
          <a:xfrm>
            <a:off x="653824" y="2960138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hyperdrive_run.get_children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print(child_run.id,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child_run.get_metrics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95553-44B4-45F6-ADD4-AD041761CAD7}"/>
              </a:ext>
            </a:extLst>
          </p:cNvPr>
          <p:cNvSpPr/>
          <p:nvPr/>
        </p:nvSpPr>
        <p:spPr bwMode="auto">
          <a:xfrm>
            <a:off x="653824" y="4408175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hyperdrive_run.get_children_sorted_by_primary_metric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04920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Automated Machine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Automated Machine Learning?</a:t>
            </a:r>
          </a:p>
        </p:txBody>
      </p:sp>
      <p:pic>
        <p:nvPicPr>
          <p:cNvPr id="4" name="Graphic 10" descr="Circles with arrows">
            <a:extLst>
              <a:ext uri="{FF2B5EF4-FFF2-40B4-BE49-F238E27FC236}">
                <a16:creationId xmlns:a16="http://schemas.microsoft.com/office/drawing/2014/main" id="{F9F87BF0-BA8A-4188-B05F-9B167575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231" y="3140669"/>
            <a:ext cx="2456739" cy="245673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3B086F-6EF6-474C-B908-8A02038CB5B0}"/>
              </a:ext>
            </a:extLst>
          </p:cNvPr>
          <p:cNvSpPr txBox="1">
            <a:spLocks/>
          </p:cNvSpPr>
          <p:nvPr/>
        </p:nvSpPr>
        <p:spPr>
          <a:xfrm>
            <a:off x="584200" y="1435497"/>
            <a:ext cx="11018520" cy="947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multiple models, varying algorithm and preprocessing</a:t>
            </a:r>
          </a:p>
          <a:p>
            <a:r>
              <a:rPr lang="en-US" dirty="0"/>
              <a:t>Find the "best" model based on a specific performance metric</a:t>
            </a:r>
          </a:p>
        </p:txBody>
      </p:sp>
      <p:pic>
        <p:nvPicPr>
          <p:cNvPr id="6" name="Graphic 10" descr="Gears">
            <a:extLst>
              <a:ext uri="{FF2B5EF4-FFF2-40B4-BE49-F238E27FC236}">
                <a16:creationId xmlns:a16="http://schemas.microsoft.com/office/drawing/2014/main" id="{E2CBDE5E-BA5D-4177-9C44-CE521D169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307" y="3907291"/>
            <a:ext cx="891838" cy="8918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DCED20-FA9B-4D53-95B8-40DA3A8A6B23}"/>
              </a:ext>
            </a:extLst>
          </p:cNvPr>
          <p:cNvGrpSpPr/>
          <p:nvPr/>
        </p:nvGrpSpPr>
        <p:grpSpPr>
          <a:xfrm>
            <a:off x="7372666" y="3113397"/>
            <a:ext cx="702269" cy="702269"/>
            <a:chOff x="5994399" y="3253290"/>
            <a:chExt cx="585694" cy="5856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C38DC6-660D-4813-AE0E-6AB51A9270C1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Graphic 9" descr="Network">
              <a:extLst>
                <a:ext uri="{FF2B5EF4-FFF2-40B4-BE49-F238E27FC236}">
                  <a16:creationId xmlns:a16="http://schemas.microsoft.com/office/drawing/2014/main" id="{2EFAE028-BE12-44F5-B751-087579F8B9C4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61AE03-E5A4-4A18-8A09-97EB2C07A128}"/>
              </a:ext>
            </a:extLst>
          </p:cNvPr>
          <p:cNvGrpSpPr/>
          <p:nvPr/>
        </p:nvGrpSpPr>
        <p:grpSpPr>
          <a:xfrm>
            <a:off x="7372665" y="4040025"/>
            <a:ext cx="702269" cy="702269"/>
            <a:chOff x="5994399" y="3253290"/>
            <a:chExt cx="585694" cy="5856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AB794-BF0C-47A6-928B-5AEC1253AD40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Graphic 9" descr="Network">
              <a:extLst>
                <a:ext uri="{FF2B5EF4-FFF2-40B4-BE49-F238E27FC236}">
                  <a16:creationId xmlns:a16="http://schemas.microsoft.com/office/drawing/2014/main" id="{E31C6305-F192-4D9B-BC66-BFBB179EDA26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FA8F47-3DED-4A87-AA42-7D5B921AA083}"/>
              </a:ext>
            </a:extLst>
          </p:cNvPr>
          <p:cNvGrpSpPr/>
          <p:nvPr/>
        </p:nvGrpSpPr>
        <p:grpSpPr>
          <a:xfrm>
            <a:off x="7366948" y="4966653"/>
            <a:ext cx="702269" cy="702269"/>
            <a:chOff x="5994399" y="3253290"/>
            <a:chExt cx="585694" cy="5856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D2D1A5-88CE-4AFE-B70C-68A5A200BEE2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Graphic 9" descr="Network">
              <a:extLst>
                <a:ext uri="{FF2B5EF4-FFF2-40B4-BE49-F238E27FC236}">
                  <a16:creationId xmlns:a16="http://schemas.microsoft.com/office/drawing/2014/main" id="{58932DF0-B13A-4B81-AF3B-9670E36C1A4E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99D07B8D-7D76-460D-A9F1-64D3A501255A}"/>
              </a:ext>
            </a:extLst>
          </p:cNvPr>
          <p:cNvSpPr/>
          <p:nvPr/>
        </p:nvSpPr>
        <p:spPr>
          <a:xfrm>
            <a:off x="1641472" y="3180851"/>
            <a:ext cx="2231253" cy="2456739"/>
          </a:xfrm>
          <a:prstGeom prst="bracketPair">
            <a:avLst>
              <a:gd name="adj" fmla="val 7563"/>
            </a:avLst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B3A900-0D56-45EF-9214-C341D90AE682}"/>
              </a:ext>
            </a:extLst>
          </p:cNvPr>
          <p:cNvSpPr txBox="1"/>
          <p:nvPr/>
        </p:nvSpPr>
        <p:spPr>
          <a:xfrm>
            <a:off x="1743658" y="3492175"/>
            <a:ext cx="21294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LogisticRegression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536F7-89DD-4141-9447-C169CF6028C0}"/>
              </a:ext>
            </a:extLst>
          </p:cNvPr>
          <p:cNvSpPr txBox="1"/>
          <p:nvPr/>
        </p:nvSpPr>
        <p:spPr>
          <a:xfrm>
            <a:off x="1821683" y="4240891"/>
            <a:ext cx="19007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DecisionTree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2F5C3-5818-4DC0-A08E-9B31076857FD}"/>
              </a:ext>
            </a:extLst>
          </p:cNvPr>
          <p:cNvSpPr txBox="1"/>
          <p:nvPr/>
        </p:nvSpPr>
        <p:spPr>
          <a:xfrm>
            <a:off x="1821683" y="4900065"/>
            <a:ext cx="18813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LinearSVM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FD4B05-5C42-45F7-ABFD-ED8122E05A4B}"/>
              </a:ext>
            </a:extLst>
          </p:cNvPr>
          <p:cNvSpPr txBox="1"/>
          <p:nvPr/>
        </p:nvSpPr>
        <p:spPr>
          <a:xfrm>
            <a:off x="8069217" y="4847308"/>
            <a:ext cx="6265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6000" b="1" dirty="0"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FFFF7E7-A430-47C4-AF65-FF55F69AB21D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3873138" y="3646064"/>
            <a:ext cx="940693" cy="748715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7B68A51-ED3E-4F9A-8B16-2AB648DB7BF6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6695217" y="3464532"/>
            <a:ext cx="677449" cy="930247"/>
          </a:xfrm>
          <a:prstGeom prst="bentConnector3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1B807E-C877-4399-B0B7-87EB949FA111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3703069" y="4394779"/>
            <a:ext cx="1110762" cy="659175"/>
          </a:xfrm>
          <a:prstGeom prst="bentConnector3">
            <a:avLst>
              <a:gd name="adj1" fmla="val 57522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15FC04C-6402-4E12-A877-C296695026F1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695217" y="4394779"/>
            <a:ext cx="671731" cy="923009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39">
            <a:extLst>
              <a:ext uri="{FF2B5EF4-FFF2-40B4-BE49-F238E27FC236}">
                <a16:creationId xmlns:a16="http://schemas.microsoft.com/office/drawing/2014/main" id="{AFE68E82-33D7-4014-96EE-C7D286BDD1A2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722398" y="4394779"/>
            <a:ext cx="1091433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39">
            <a:extLst>
              <a:ext uri="{FF2B5EF4-FFF2-40B4-BE49-F238E27FC236}">
                <a16:creationId xmlns:a16="http://schemas.microsoft.com/office/drawing/2014/main" id="{C3B8A646-27CB-4468-BC52-E31ACBA5197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6695217" y="4391160"/>
            <a:ext cx="677448" cy="3619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2EF759F-0886-424E-88FB-CB680814555F}"/>
              </a:ext>
            </a:extLst>
          </p:cNvPr>
          <p:cNvSpPr/>
          <p:nvPr/>
        </p:nvSpPr>
        <p:spPr bwMode="auto">
          <a:xfrm>
            <a:off x="4813831" y="3464533"/>
            <a:ext cx="1881386" cy="186049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6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Automated Machine Learning Algorithms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55947"/>
          </a:xfrm>
        </p:spPr>
        <p:txBody>
          <a:bodyPr/>
          <a:lstStyle/>
          <a:p>
            <a:r>
              <a:rPr lang="en-US" dirty="0"/>
              <a:t>Default set of algorithms for machine learning </a:t>
            </a:r>
            <a:r>
              <a:rPr lang="en-US" i="1" dirty="0"/>
              <a:t>tasks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Time Series Forecasting</a:t>
            </a:r>
          </a:p>
          <a:p>
            <a:r>
              <a:rPr lang="en-US" dirty="0"/>
              <a:t>You can restrict the algorithms tested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Calibri"/>
              </a:rPr>
              <a:t>Preprocessing</a:t>
            </a:r>
            <a:r>
              <a:rPr lang="en-GB" dirty="0">
                <a:cs typeface="Calibri"/>
              </a:rPr>
              <a:t> and Featurization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Scaling and Normalization is applied automatically</a:t>
            </a:r>
          </a:p>
          <a:p>
            <a:r>
              <a:rPr lang="en-US" dirty="0"/>
              <a:t>Additional featurization can be applied:</a:t>
            </a:r>
          </a:p>
          <a:p>
            <a:pPr lvl="1"/>
            <a:r>
              <a:rPr lang="en-US" dirty="0"/>
              <a:t>Missing value imputation</a:t>
            </a:r>
          </a:p>
          <a:p>
            <a:pPr lvl="1"/>
            <a:r>
              <a:rPr lang="en-US" dirty="0"/>
              <a:t>Categorical encoding</a:t>
            </a:r>
          </a:p>
          <a:p>
            <a:pPr lvl="1"/>
            <a:r>
              <a:rPr lang="en-US" dirty="0"/>
              <a:t>Dropping high-cardinality features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5FA-0BA1-4947-A032-6CD2A4D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E4253-D046-4AF0-8E89-F6D9CD5B1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333" y="1314815"/>
            <a:ext cx="11018520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ways to specify training and validation data: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 – tabular data including features and label</a:t>
            </a:r>
          </a:p>
          <a:p>
            <a:r>
              <a:rPr lang="en-US" dirty="0"/>
              <a:t>Validation Data – optional table for model validation</a:t>
            </a:r>
          </a:p>
          <a:p>
            <a:endParaRPr lang="en-US" dirty="0"/>
          </a:p>
          <a:p>
            <a:r>
              <a:rPr lang="en-US" dirty="0"/>
              <a:t>X and Y – separate feature and label values</a:t>
            </a:r>
          </a:p>
          <a:p>
            <a:r>
              <a:rPr lang="en-US" dirty="0" err="1"/>
              <a:t>X_valid</a:t>
            </a:r>
            <a:r>
              <a:rPr lang="en-US" dirty="0"/>
              <a:t> and </a:t>
            </a:r>
            <a:r>
              <a:rPr lang="en-US" dirty="0" err="1"/>
              <a:t>Y_valid</a:t>
            </a:r>
            <a:r>
              <a:rPr lang="en-US" dirty="0"/>
              <a:t> – features and labels for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23824902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26EE-C8B3-4D24-9416-162D4090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dirty="0"/>
              <a:t>Running an Automated Machine Learning Experiment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30490-E34F-4E3A-98D7-4F73DC5DC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User interface in Azure Machine Learning studio</a:t>
            </a:r>
          </a:p>
          <a:p>
            <a:r>
              <a:rPr lang="en-US" dirty="0"/>
              <a:t>Azure Machine Learning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D638-2F40-42F9-8005-8F7F4BEE65C8}"/>
              </a:ext>
            </a:extLst>
          </p:cNvPr>
          <p:cNvSpPr/>
          <p:nvPr/>
        </p:nvSpPr>
        <p:spPr bwMode="auto">
          <a:xfrm>
            <a:off x="695598" y="2435634"/>
            <a:ext cx="10508637" cy="405799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azureml.train.automl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(framework='python')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(name='Automated ML Experiment',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task='classification',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AUC_weighted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aml_compute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validation_data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label_column_name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='Label',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featurization='auto',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iterations=12,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max_concurrent_iterations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69429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8B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Using Automated Machine Learning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8: Training Optimal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Monitoring and Reviewing Automated ML Runs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3F0B239-D82A-4A59-9BAA-FBDB2B09F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Monitor runs in Azure Machine Learning studio or widget</a:t>
            </a:r>
          </a:p>
          <a:p>
            <a:r>
              <a:rPr lang="en-US" dirty="0"/>
              <a:t>Find the best-performing run and the model it trained: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View model pipeline details: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44180-388D-4659-9362-67990CD469D2}"/>
              </a:ext>
            </a:extLst>
          </p:cNvPr>
          <p:cNvSpPr/>
          <p:nvPr/>
        </p:nvSpPr>
        <p:spPr bwMode="auto">
          <a:xfrm>
            <a:off x="653824" y="2500674"/>
            <a:ext cx="10508637" cy="145399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automl_run.get_output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best_run.get_metrics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metric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metric)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B80EF-D27A-4B3B-A9D0-8D0F3C1758D1}"/>
              </a:ext>
            </a:extLst>
          </p:cNvPr>
          <p:cNvSpPr/>
          <p:nvPr/>
        </p:nvSpPr>
        <p:spPr bwMode="auto">
          <a:xfrm>
            <a:off x="653824" y="4788789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step_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fitted_model.named_steps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print(step)</a:t>
            </a:r>
          </a:p>
        </p:txBody>
      </p:sp>
    </p:spTree>
    <p:extLst>
      <p:ext uri="{BB962C8B-B14F-4D97-AF65-F5344CB8AC3E}">
        <p14:creationId xmlns:p14="http://schemas.microsoft.com/office/powerpoint/2010/main" val="12833172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037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Hyperparameter Tuning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0" descr="Circles with arrows">
            <a:extLst>
              <a:ext uri="{FF2B5EF4-FFF2-40B4-BE49-F238E27FC236}">
                <a16:creationId xmlns:a16="http://schemas.microsoft.com/office/drawing/2014/main" id="{43F0C1B4-A095-4D39-9D01-17893DF7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231" y="3140669"/>
            <a:ext cx="2456739" cy="245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Tuning?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6F8E8-742C-451D-B946-D1341A98BB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Train multiple models, varying hyperparameter values</a:t>
            </a:r>
          </a:p>
          <a:p>
            <a:r>
              <a:rPr lang="en-US" dirty="0"/>
              <a:t>Find the "best" model based on a specific performance metric</a:t>
            </a:r>
          </a:p>
        </p:txBody>
      </p:sp>
      <p:pic>
        <p:nvPicPr>
          <p:cNvPr id="7" name="Graphic 10" descr="Gears">
            <a:extLst>
              <a:ext uri="{FF2B5EF4-FFF2-40B4-BE49-F238E27FC236}">
                <a16:creationId xmlns:a16="http://schemas.microsoft.com/office/drawing/2014/main" id="{496CFB09-EFF1-462D-B5CF-2D261A675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307" y="3907291"/>
            <a:ext cx="891838" cy="8918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62FF6-FA8C-4A26-BE3D-A8E2F4DCCB20}"/>
              </a:ext>
            </a:extLst>
          </p:cNvPr>
          <p:cNvGrpSpPr/>
          <p:nvPr/>
        </p:nvGrpSpPr>
        <p:grpSpPr>
          <a:xfrm>
            <a:off x="7372666" y="3113397"/>
            <a:ext cx="702269" cy="702269"/>
            <a:chOff x="5994399" y="3253290"/>
            <a:chExt cx="585694" cy="5856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B9D36A-FEEE-46ED-BB95-40FA85FEDFA2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Graphic 9" descr="Network">
              <a:extLst>
                <a:ext uri="{FF2B5EF4-FFF2-40B4-BE49-F238E27FC236}">
                  <a16:creationId xmlns:a16="http://schemas.microsoft.com/office/drawing/2014/main" id="{1F995658-B1F2-4EB9-A743-0985E0A37D0D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433671-1C79-4889-A608-A23F1554D66D}"/>
              </a:ext>
            </a:extLst>
          </p:cNvPr>
          <p:cNvGrpSpPr/>
          <p:nvPr/>
        </p:nvGrpSpPr>
        <p:grpSpPr>
          <a:xfrm>
            <a:off x="7372665" y="4040025"/>
            <a:ext cx="702269" cy="702269"/>
            <a:chOff x="5994399" y="3253290"/>
            <a:chExt cx="585694" cy="5856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48C231-A74A-4BF0-8B08-56C663D46014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Graphic 9" descr="Network">
              <a:extLst>
                <a:ext uri="{FF2B5EF4-FFF2-40B4-BE49-F238E27FC236}">
                  <a16:creationId xmlns:a16="http://schemas.microsoft.com/office/drawing/2014/main" id="{AB6761BB-998D-4EF6-A783-E8E6B2FAEFAF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4D807-A506-4D0C-9AFA-0223112D24F7}"/>
              </a:ext>
            </a:extLst>
          </p:cNvPr>
          <p:cNvGrpSpPr/>
          <p:nvPr/>
        </p:nvGrpSpPr>
        <p:grpSpPr>
          <a:xfrm>
            <a:off x="7366948" y="4966653"/>
            <a:ext cx="702269" cy="702269"/>
            <a:chOff x="5994399" y="3253290"/>
            <a:chExt cx="585694" cy="5856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D5288E-234F-44BE-9218-218E2ED62E75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Graphic 9" descr="Network">
              <a:extLst>
                <a:ext uri="{FF2B5EF4-FFF2-40B4-BE49-F238E27FC236}">
                  <a16:creationId xmlns:a16="http://schemas.microsoft.com/office/drawing/2014/main" id="{840F4F16-3BEF-4507-B666-FCB40E04792D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4AEEB7A6-A84D-41FB-AB22-AF37F8434FD7}"/>
              </a:ext>
            </a:extLst>
          </p:cNvPr>
          <p:cNvSpPr/>
          <p:nvPr/>
        </p:nvSpPr>
        <p:spPr>
          <a:xfrm>
            <a:off x="3033629" y="3180851"/>
            <a:ext cx="839095" cy="2456739"/>
          </a:xfrm>
          <a:prstGeom prst="bracketPair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B13E9-EF3C-4D5E-80CD-E5F9C1F3A986}"/>
              </a:ext>
            </a:extLst>
          </p:cNvPr>
          <p:cNvSpPr txBox="1"/>
          <p:nvPr/>
        </p:nvSpPr>
        <p:spPr>
          <a:xfrm>
            <a:off x="3105738" y="3358621"/>
            <a:ext cx="7493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0.01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A43B93-FD51-4523-9659-7F8F5F42D018}"/>
              </a:ext>
            </a:extLst>
          </p:cNvPr>
          <p:cNvSpPr txBox="1"/>
          <p:nvPr/>
        </p:nvSpPr>
        <p:spPr>
          <a:xfrm>
            <a:off x="3192992" y="4190153"/>
            <a:ext cx="529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12AE-5BA9-4637-9294-D7D2A0FC0299}"/>
              </a:ext>
            </a:extLst>
          </p:cNvPr>
          <p:cNvSpPr txBox="1"/>
          <p:nvPr/>
        </p:nvSpPr>
        <p:spPr>
          <a:xfrm>
            <a:off x="3173663" y="4900065"/>
            <a:ext cx="529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18BA9-6513-40ED-8635-7B36A1921BD5}"/>
              </a:ext>
            </a:extLst>
          </p:cNvPr>
          <p:cNvSpPr txBox="1"/>
          <p:nvPr/>
        </p:nvSpPr>
        <p:spPr>
          <a:xfrm>
            <a:off x="8074935" y="3789508"/>
            <a:ext cx="6265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6000" b="1" dirty="0">
              <a:solidFill>
                <a:srgbClr val="00B050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A01C63-487C-4E3D-AFC9-F9AE38ABD8F2}"/>
              </a:ext>
            </a:extLst>
          </p:cNvPr>
          <p:cNvCxnSpPr>
            <a:cxnSpLocks/>
            <a:stCxn id="22" idx="3"/>
            <a:endCxn id="51" idx="1"/>
          </p:cNvCxnSpPr>
          <p:nvPr/>
        </p:nvCxnSpPr>
        <p:spPr>
          <a:xfrm>
            <a:off x="3855090" y="3574065"/>
            <a:ext cx="958741" cy="82071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B8359E1-89F2-48DC-A9FC-6A948569303C}"/>
              </a:ext>
            </a:extLst>
          </p:cNvPr>
          <p:cNvCxnSpPr>
            <a:cxnSpLocks/>
            <a:stCxn id="51" idx="3"/>
            <a:endCxn id="12" idx="1"/>
          </p:cNvCxnSpPr>
          <p:nvPr/>
        </p:nvCxnSpPr>
        <p:spPr>
          <a:xfrm flipV="1">
            <a:off x="6695217" y="3464532"/>
            <a:ext cx="677449" cy="930247"/>
          </a:xfrm>
          <a:prstGeom prst="bentConnector3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B15FCCE-7E2A-415E-AEA6-9009648F04B9}"/>
              </a:ext>
            </a:extLst>
          </p:cNvPr>
          <p:cNvCxnSpPr>
            <a:cxnSpLocks/>
            <a:stCxn id="24" idx="3"/>
            <a:endCxn id="51" idx="1"/>
          </p:cNvCxnSpPr>
          <p:nvPr/>
        </p:nvCxnSpPr>
        <p:spPr>
          <a:xfrm flipV="1">
            <a:off x="3703069" y="4394779"/>
            <a:ext cx="1110762" cy="720730"/>
          </a:xfrm>
          <a:prstGeom prst="bentConnector3">
            <a:avLst>
              <a:gd name="adj1" fmla="val 56457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2824A5F-58DA-444D-8D45-B99E7C29439D}"/>
              </a:ext>
            </a:extLst>
          </p:cNvPr>
          <p:cNvCxnSpPr>
            <a:cxnSpLocks/>
            <a:stCxn id="51" idx="3"/>
            <a:endCxn id="19" idx="1"/>
          </p:cNvCxnSpPr>
          <p:nvPr/>
        </p:nvCxnSpPr>
        <p:spPr>
          <a:xfrm>
            <a:off x="6695217" y="4394779"/>
            <a:ext cx="671731" cy="923009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0DA4719-3083-475B-8E18-A872FB786D5B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 flipV="1">
            <a:off x="3722398" y="4394779"/>
            <a:ext cx="1091433" cy="10818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9">
            <a:extLst>
              <a:ext uri="{FF2B5EF4-FFF2-40B4-BE49-F238E27FC236}">
                <a16:creationId xmlns:a16="http://schemas.microsoft.com/office/drawing/2014/main" id="{A5BB256A-8556-4FB6-9657-10515CA84152}"/>
              </a:ext>
            </a:extLst>
          </p:cNvPr>
          <p:cNvCxnSpPr>
            <a:cxnSpLocks/>
            <a:stCxn id="51" idx="3"/>
            <a:endCxn id="16" idx="1"/>
          </p:cNvCxnSpPr>
          <p:nvPr/>
        </p:nvCxnSpPr>
        <p:spPr>
          <a:xfrm flipV="1">
            <a:off x="6695217" y="4391160"/>
            <a:ext cx="677448" cy="3619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D1CBE-A77E-4F63-94FF-B8229A854423}"/>
              </a:ext>
            </a:extLst>
          </p:cNvPr>
          <p:cNvSpPr/>
          <p:nvPr/>
        </p:nvSpPr>
        <p:spPr bwMode="auto">
          <a:xfrm>
            <a:off x="4813831" y="3464533"/>
            <a:ext cx="1881386" cy="186049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Hyperparameter Search 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BCD4-02D4-475F-AC32-911DBC18A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Discrete Hyperparameters</a:t>
            </a:r>
          </a:p>
          <a:p>
            <a:pPr lvl="1"/>
            <a:r>
              <a:rPr lang="en-US" dirty="0"/>
              <a:t>Choice (any list or range)</a:t>
            </a:r>
          </a:p>
          <a:p>
            <a:pPr lvl="1"/>
            <a:r>
              <a:rPr lang="en-US" dirty="0"/>
              <a:t>From a discrete distribution (</a:t>
            </a:r>
            <a:r>
              <a:rPr lang="en-US" dirty="0" err="1"/>
              <a:t>qnormal</a:t>
            </a:r>
            <a:r>
              <a:rPr lang="en-US" dirty="0"/>
              <a:t>, </a:t>
            </a:r>
            <a:r>
              <a:rPr lang="en-US" dirty="0" err="1"/>
              <a:t>quniform</a:t>
            </a:r>
            <a:r>
              <a:rPr lang="en-US" dirty="0"/>
              <a:t>, </a:t>
            </a:r>
            <a:r>
              <a:rPr lang="en-US" dirty="0" err="1"/>
              <a:t>qlognormal</a:t>
            </a:r>
            <a:r>
              <a:rPr lang="en-US" dirty="0"/>
              <a:t>, </a:t>
            </a:r>
            <a:r>
              <a:rPr lang="en-US" dirty="0" err="1"/>
              <a:t>qloguniform</a:t>
            </a:r>
            <a:r>
              <a:rPr lang="en-US" dirty="0"/>
              <a:t>)</a:t>
            </a:r>
          </a:p>
          <a:p>
            <a:r>
              <a:rPr lang="en-US" dirty="0"/>
              <a:t>Continuous Hyperparameters</a:t>
            </a:r>
          </a:p>
          <a:p>
            <a:pPr lvl="1"/>
            <a:r>
              <a:rPr lang="en-US" dirty="0"/>
              <a:t>From a continuous distribution (normal, uniform, lognormal, </a:t>
            </a:r>
            <a:r>
              <a:rPr lang="en-US" dirty="0" err="1"/>
              <a:t>loguniform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DEE0A-93CB-462C-A402-FE35740303DA}"/>
              </a:ext>
            </a:extLst>
          </p:cNvPr>
          <p:cNvSpPr/>
          <p:nvPr/>
        </p:nvSpPr>
        <p:spPr bwMode="auto">
          <a:xfrm>
            <a:off x="880915" y="4077544"/>
            <a:ext cx="10508637" cy="134495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param_space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'--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choice(30, 50, 100),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'--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normal(10, 3)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Hyperparameter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BCD4-02D4-475F-AC32-911DBC18A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Grid Sampling</a:t>
            </a:r>
          </a:p>
          <a:p>
            <a:pPr lvl="1"/>
            <a:r>
              <a:rPr lang="en-US" dirty="0"/>
              <a:t>Tries every combination of discrete hyperparameter values</a:t>
            </a:r>
          </a:p>
          <a:p>
            <a:pPr lvl="1"/>
            <a:r>
              <a:rPr lang="en-US" dirty="0"/>
              <a:t>Can only be used when all hyperparameters are discrete</a:t>
            </a:r>
          </a:p>
          <a:p>
            <a:r>
              <a:rPr lang="en-US" dirty="0"/>
              <a:t>Random Sampling</a:t>
            </a:r>
          </a:p>
          <a:p>
            <a:pPr lvl="1"/>
            <a:r>
              <a:rPr lang="en-US" dirty="0"/>
              <a:t>Randomly selects hyperparameter values</a:t>
            </a:r>
          </a:p>
          <a:p>
            <a:pPr lvl="1"/>
            <a:r>
              <a:rPr lang="en-US" dirty="0"/>
              <a:t>Can be used with discrete and continuous hyperparameter combinations</a:t>
            </a:r>
          </a:p>
          <a:p>
            <a:r>
              <a:rPr lang="en-US" dirty="0"/>
              <a:t>Bayesian Sampling</a:t>
            </a:r>
          </a:p>
          <a:p>
            <a:pPr lvl="1"/>
            <a:r>
              <a:rPr lang="en-US" dirty="0"/>
              <a:t>Selects hyperparameter values based on performance of previous selection</a:t>
            </a:r>
          </a:p>
          <a:p>
            <a:pPr lvl="1"/>
            <a:r>
              <a:rPr lang="en-US" dirty="0"/>
              <a:t>Can only be used with </a:t>
            </a:r>
            <a:r>
              <a:rPr lang="en-US" b="1" dirty="0"/>
              <a:t>choice</a:t>
            </a:r>
            <a:r>
              <a:rPr lang="en-US" dirty="0"/>
              <a:t>, </a:t>
            </a:r>
            <a:r>
              <a:rPr lang="en-US" b="1" dirty="0"/>
              <a:t>uniform</a:t>
            </a:r>
            <a:r>
              <a:rPr lang="en-US" dirty="0"/>
              <a:t>, and </a:t>
            </a:r>
            <a:r>
              <a:rPr lang="en-US" b="1" dirty="0" err="1"/>
              <a:t>quniform</a:t>
            </a:r>
            <a:r>
              <a:rPr lang="en-US" dirty="0"/>
              <a:t> 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DEE0A-93CB-462C-A402-FE35740303DA}"/>
              </a:ext>
            </a:extLst>
          </p:cNvPr>
          <p:cNvSpPr/>
          <p:nvPr/>
        </p:nvSpPr>
        <p:spPr bwMode="auto">
          <a:xfrm>
            <a:off x="792725" y="5422502"/>
            <a:ext cx="10508637" cy="102935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azureml.train.hyperdrive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RandomParameterSampling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RandomParameterSampling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param_space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25556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8B88-0E3D-4EAD-8D38-8832E370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Termination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88019-D1E5-4E64-AFD3-57F422A62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90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Evaluate primary metric at intervals and compare to previous runs</a:t>
            </a:r>
          </a:p>
          <a:p>
            <a:r>
              <a:rPr lang="en-US" b="1" dirty="0"/>
              <a:t>Bandit Policy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Stop if metric underperforms the best run so far by a specified margin</a:t>
            </a:r>
          </a:p>
          <a:p>
            <a:r>
              <a:rPr lang="en-US" b="1" dirty="0"/>
              <a:t>Median Stopping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Stop if metric is worse than median of running averages</a:t>
            </a:r>
          </a:p>
          <a:p>
            <a:r>
              <a:rPr lang="en-US" b="1" dirty="0"/>
              <a:t>Truncation Selection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Stop if metric is in the worst X% of all runs at the same interval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4BF24-60F0-4974-8615-EAA49A7FA199}"/>
              </a:ext>
            </a:extLst>
          </p:cNvPr>
          <p:cNvSpPr/>
          <p:nvPr/>
        </p:nvSpPr>
        <p:spPr bwMode="auto">
          <a:xfrm>
            <a:off x="741668" y="4860865"/>
            <a:ext cx="10508637" cy="146102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azureml.train.hyperdrive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TruncationSelectionPolicy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stop_policy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TruncationSelectionPolicy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evaluation_interval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truncation_percentage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=20,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delay_evaluation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=5)</a:t>
            </a:r>
          </a:p>
        </p:txBody>
      </p:sp>
    </p:spTree>
    <p:extLst>
      <p:ext uri="{BB962C8B-B14F-4D97-AF65-F5344CB8AC3E}">
        <p14:creationId xmlns:p14="http://schemas.microsoft.com/office/powerpoint/2010/main" val="16108181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Tuning Hyperparameters with Hyperdrive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A113E-4718-429C-9CC9-B7195B0CD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934" y="1597955"/>
            <a:ext cx="11018520" cy="4382738"/>
          </a:xfrm>
        </p:spPr>
        <p:txBody>
          <a:bodyPr/>
          <a:lstStyle/>
          <a:p>
            <a:r>
              <a:rPr lang="en-US" dirty="0"/>
              <a:t>Log target metric in experiment script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Configure Hyperdrive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963CF-8DB9-4B8C-8866-7D84233500D2}"/>
              </a:ext>
            </a:extLst>
          </p:cNvPr>
          <p:cNvSpPr/>
          <p:nvPr/>
        </p:nvSpPr>
        <p:spPr bwMode="auto">
          <a:xfrm>
            <a:off x="663546" y="3429000"/>
            <a:ext cx="10508637" cy="245542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(estimator=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sklearn_estimator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hyperparameter_sampling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policy=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stop_policy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='Accuracy',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primary_metric_goal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PrimaryMetricGoal.MAXIMIZE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max_total_runs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=6,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max_concurrent_runs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(config=hyperdrive)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AAB29-7F87-46D3-97F8-73D13B60A170}"/>
              </a:ext>
            </a:extLst>
          </p:cNvPr>
          <p:cNvSpPr/>
          <p:nvPr/>
        </p:nvSpPr>
        <p:spPr bwMode="auto">
          <a:xfrm>
            <a:off x="667401" y="2092853"/>
            <a:ext cx="10508637" cy="51955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run.log('Accuracy',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model_accuracy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1173</Words>
  <Application>Microsoft Office PowerPoint</Application>
  <PresentationFormat>Widescreen</PresentationFormat>
  <Paragraphs>197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8: Training Optimal Models </vt:lpstr>
      <vt:lpstr>Agenda</vt:lpstr>
      <vt:lpstr>PowerPoint Presentation</vt:lpstr>
      <vt:lpstr>What is Hyperparameter Tuning?</vt:lpstr>
      <vt:lpstr>Hyperparameter Search Space</vt:lpstr>
      <vt:lpstr>Hyperparameter Sampling</vt:lpstr>
      <vt:lpstr>Early Termination Policy</vt:lpstr>
      <vt:lpstr>Tuning Hyperparameters with Hyperdrive</vt:lpstr>
      <vt:lpstr>Lab 8A</vt:lpstr>
      <vt:lpstr>Monitoring and Reviewing Hyperdrive Runs</vt:lpstr>
      <vt:lpstr>Lesson Review</vt:lpstr>
      <vt:lpstr>PowerPoint Presentation</vt:lpstr>
      <vt:lpstr>What is Automated Machine Learning?</vt:lpstr>
      <vt:lpstr>Automated Machine Learning Algorithms</vt:lpstr>
      <vt:lpstr>Preprocessing and Featurization</vt:lpstr>
      <vt:lpstr>Automated Machine Learning Data</vt:lpstr>
      <vt:lpstr>Running an Automated Machine Learning Experiment</vt:lpstr>
      <vt:lpstr>Lab 8B</vt:lpstr>
      <vt:lpstr>Monitoring and Reviewing Automated ML Runs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